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9" r:id="rId2"/>
    <p:sldId id="282" r:id="rId3"/>
    <p:sldId id="293" r:id="rId4"/>
    <p:sldId id="283" r:id="rId5"/>
    <p:sldId id="286" r:id="rId6"/>
    <p:sldId id="287" r:id="rId7"/>
    <p:sldId id="288" r:id="rId8"/>
    <p:sldId id="292" r:id="rId9"/>
    <p:sldId id="273" r:id="rId1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B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77" autoAdjust="0"/>
  </p:normalViewPr>
  <p:slideViewPr>
    <p:cSldViewPr>
      <p:cViewPr varScale="1">
        <p:scale>
          <a:sx n="70" d="100"/>
          <a:sy n="70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E3FEC-3652-4690-9100-58307FE4354B}" type="datetimeFigureOut">
              <a:rPr lang="it-IT" smtClean="0"/>
              <a:t>21/10/2020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A27EF-B879-47D7-B2E0-A9F2409D84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847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A27EF-B879-47D7-B2E0-A9F2409D843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32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A27EF-B879-47D7-B2E0-A9F2409D843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377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A27EF-B879-47D7-B2E0-A9F2409D843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6186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A27EF-B879-47D7-B2E0-A9F2409D843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495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A27EF-B879-47D7-B2E0-A9F2409D843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30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13FE0-0635-453A-A115-AD7F41016B32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BDCC-FEE5-4D99-B51A-035FA48F411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13FE0-0635-453A-A115-AD7F41016B32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BDCC-FEE5-4D99-B51A-035FA48F411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13FE0-0635-453A-A115-AD7F41016B32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BDCC-FEE5-4D99-B51A-035FA48F411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13FE0-0635-453A-A115-AD7F41016B32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BDCC-FEE5-4D99-B51A-035FA48F411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13FE0-0635-453A-A115-AD7F41016B32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BDCC-FEE5-4D99-B51A-035FA48F411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13FE0-0635-453A-A115-AD7F41016B32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BDCC-FEE5-4D99-B51A-035FA48F411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13FE0-0635-453A-A115-AD7F41016B32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BDCC-FEE5-4D99-B51A-035FA48F411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13FE0-0635-453A-A115-AD7F41016B32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BDCC-FEE5-4D99-B51A-035FA48F411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13FE0-0635-453A-A115-AD7F41016B32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BDCC-FEE5-4D99-B51A-035FA48F411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13FE0-0635-453A-A115-AD7F41016B32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BDCC-FEE5-4D99-B51A-035FA48F411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13FE0-0635-453A-A115-AD7F41016B32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7BDCC-FEE5-4D99-B51A-035FA48F4111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13FE0-0635-453A-A115-AD7F41016B32}" type="datetimeFigureOut">
              <a:rPr lang="el-GR" smtClean="0"/>
              <a:pPr/>
              <a:t>21/10/2020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7BDCC-FEE5-4D99-B51A-035FA48F411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hyperlink" Target="http://www.google.it/url?sa=i&amp;rct=j&amp;q=&amp;esrc=s&amp;source=images&amp;cd=&amp;cad=rja&amp;uact=8&amp;ved=2ahUKEwjagNHaycndAhUJ3aQKHelKAQ8QjRx6BAgBEAU&amp;url=http://www.exporters-eoaen.gr/member-chambers/lefkada-chamber-of-commerce&amp;psig=AOvVaw148WXLvxTp7WzRzoUKJLDL&amp;ust=1537532675907026" TargetMode="External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hyperlink" Target="http://www.google.it/url?sa=i&amp;rct=j&amp;q=&amp;esrc=s&amp;source=images&amp;cd=&amp;cad=rja&amp;uact=8&amp;ved=&amp;url=http://www.tecla.org/newsdett.php?nid=1804&amp;psig=AOvVaw1m23REdEo1T1TaPdQ8Kg3k&amp;ust=1537969897067454" TargetMode="External"/><Relationship Id="rId5" Type="http://schemas.openxmlformats.org/officeDocument/2006/relationships/hyperlink" Target="https://www.google.it/url?sa=i&amp;rct=j&amp;q=&amp;esrc=s&amp;source=images&amp;cd=&amp;cad=rja&amp;uact=8&amp;ved=2ahUKEwiX1qutycndAhWMDOwKHVebC-YQjRx6BAgBEAU&amp;url=https://www.b2match.eu/ifib2017/contact&amp;psig=AOvVaw1GmLJS20jIxiTD3ZEq8Q63&amp;ust=1537532576376023" TargetMode="External"/><Relationship Id="rId10" Type="http://schemas.openxmlformats.org/officeDocument/2006/relationships/image" Target="../media/image8.jpeg"/><Relationship Id="rId4" Type="http://schemas.openxmlformats.org/officeDocument/2006/relationships/image" Target="../media/image5.png"/><Relationship Id="rId9" Type="http://schemas.openxmlformats.org/officeDocument/2006/relationships/hyperlink" Target="https://www.google.it/url?sa=i&amp;rct=j&amp;q=&amp;esrc=s&amp;source=images&amp;cd=&amp;cad=rja&amp;uact=8&amp;ved=2ahUKEwiOoK_uycndAhXpMewKHaHpChwQjRx6BAgBEAU&amp;url=https://twitter.com/cciaafoggia&amp;psig=AOvVaw3QyFU8mG2lbvZLnOWvxDaE&amp;ust=153753271874082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platform.circle-in.eu/it/" TargetMode="Externa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InterregCIRCLE.IN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acebook.com/interregreeceitaly" TargetMode="External"/><Relationship Id="rId4" Type="http://schemas.openxmlformats.org/officeDocument/2006/relationships/hyperlink" Target="https://www.facebook.com/laboratorioingegneriaconomicogestional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635896" y="2104288"/>
            <a:ext cx="5409600" cy="17987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endParaRPr lang="en-US" sz="5800" dirty="0">
              <a:solidFill>
                <a:schemeClr val="bg1"/>
              </a:solidFill>
              <a:latin typeface="Gill Sans Light"/>
              <a:ea typeface="+mj-ea"/>
              <a:cs typeface="Gill Sans Light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it-IT" sz="6000" b="1" dirty="0" err="1">
                <a:solidFill>
                  <a:schemeClr val="bg1"/>
                </a:solidFill>
                <a:latin typeface="Gill Sans Light"/>
                <a:cs typeface="Gill Sans Light"/>
              </a:rPr>
              <a:t>About</a:t>
            </a:r>
            <a:r>
              <a:rPr lang="it-IT" sz="6000" b="1" dirty="0">
                <a:solidFill>
                  <a:schemeClr val="bg1"/>
                </a:solidFill>
                <a:latin typeface="Gill Sans Light"/>
                <a:cs typeface="Gill Sans Light"/>
              </a:rPr>
              <a:t> CIRCLE-IN </a:t>
            </a:r>
          </a:p>
          <a:p>
            <a:pPr lvl="0" algn="ctr">
              <a:spcBef>
                <a:spcPct val="0"/>
              </a:spcBef>
              <a:defRPr/>
            </a:pPr>
            <a:endParaRPr lang="it-IT" sz="6000" b="1" dirty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it-IT" sz="6000" b="1" i="1" dirty="0">
                <a:solidFill>
                  <a:schemeClr val="bg1"/>
                </a:solidFill>
                <a:latin typeface="Gill Sans Light"/>
                <a:cs typeface="Gill Sans Light"/>
              </a:rPr>
              <a:t>A Project of </a:t>
            </a:r>
            <a:r>
              <a:rPr lang="it-IT" sz="6000" b="1" i="1" dirty="0" err="1">
                <a:solidFill>
                  <a:schemeClr val="bg1"/>
                </a:solidFill>
                <a:latin typeface="Gill Sans Light"/>
                <a:cs typeface="Gill Sans Light"/>
              </a:rPr>
              <a:t>Cooperation</a:t>
            </a:r>
            <a:r>
              <a:rPr lang="it-IT" sz="6000" b="1" i="1" dirty="0">
                <a:solidFill>
                  <a:schemeClr val="bg1"/>
                </a:solidFill>
                <a:latin typeface="Gill Sans Light"/>
                <a:cs typeface="Gill Sans Light"/>
              </a:rPr>
              <a:t> </a:t>
            </a:r>
            <a:endParaRPr lang="en-US" sz="5800" i="1" dirty="0">
              <a:solidFill>
                <a:schemeClr val="bg1"/>
              </a:solidFill>
              <a:latin typeface="Gill Sans Light"/>
              <a:ea typeface="+mj-ea"/>
              <a:cs typeface="Gill Sans Light"/>
            </a:endParaRPr>
          </a:p>
          <a:p>
            <a:pPr lvl="0" algn="ctr">
              <a:spcBef>
                <a:spcPct val="0"/>
              </a:spcBef>
              <a:defRPr/>
            </a:pPr>
            <a:endParaRPr lang="en-US" sz="5800" dirty="0">
              <a:solidFill>
                <a:schemeClr val="bg1"/>
              </a:solidFill>
              <a:latin typeface="Gill Sans Light"/>
              <a:ea typeface="+mj-ea"/>
              <a:cs typeface="Gill Sans Ligh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074634" y="4860185"/>
            <a:ext cx="4176464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Light"/>
              <a:ea typeface="+mj-ea"/>
              <a:cs typeface="Gill Sans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00436" y="5076208"/>
            <a:ext cx="4892044" cy="1089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j-ea"/>
                <a:cs typeface="Gill Sans Light"/>
              </a:rPr>
              <a:t>Giuseppina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j-ea"/>
                <a:cs typeface="Gill Sans Light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j-ea"/>
                <a:cs typeface="Gill Sans Light"/>
              </a:rPr>
              <a:t>Passiante</a:t>
            </a:r>
            <a:endParaRPr kumimoji="0" lang="en-US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Light"/>
              <a:ea typeface="+mj-ea"/>
              <a:cs typeface="Gill Sans 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b="1" i="1" dirty="0">
              <a:solidFill>
                <a:srgbClr val="000000"/>
              </a:solidFill>
              <a:latin typeface="Gill Sans Light"/>
              <a:ea typeface="+mj-ea"/>
              <a:cs typeface="Gill Sans Ligh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i="1" dirty="0">
                <a:solidFill>
                  <a:srgbClr val="000000"/>
                </a:solidFill>
                <a:latin typeface="Gill Sans Light"/>
                <a:ea typeface="+mj-ea"/>
                <a:cs typeface="Gill Sans Light"/>
              </a:rPr>
              <a:t>Scientific Coordinator Laboratory of Management Engineering University of Salento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" b="1"/>
          <a:stretch/>
        </p:blipFill>
        <p:spPr bwMode="auto">
          <a:xfrm>
            <a:off x="0" y="1052736"/>
            <a:ext cx="8900220" cy="5335628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0" name="CasellaDiTesto 19"/>
          <p:cNvSpPr txBox="1"/>
          <p:nvPr/>
        </p:nvSpPr>
        <p:spPr>
          <a:xfrm>
            <a:off x="227311" y="260648"/>
            <a:ext cx="5334000" cy="17132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 err="1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About</a:t>
            </a:r>
            <a:r>
              <a:rPr lang="it-IT" sz="2400" b="1" dirty="0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 CIRCLE-IN Project</a:t>
            </a:r>
          </a:p>
          <a:p>
            <a:pPr algn="ctr">
              <a:spcBef>
                <a:spcPts val="200"/>
              </a:spcBef>
              <a:defRPr/>
            </a:pPr>
            <a:r>
              <a:rPr lang="en-US" sz="1600" b="1" dirty="0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“Promoting CIRCuLar Economy INvestments and policies in the cross-border area of Greece-Italy” - Project Code 5002953</a:t>
            </a:r>
          </a:p>
          <a:p>
            <a:pPr algn="ctr">
              <a:spcBef>
                <a:spcPts val="200"/>
              </a:spcBef>
              <a:defRPr/>
            </a:pPr>
            <a:r>
              <a:rPr lang="en-US" sz="1600" b="1" dirty="0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   April 2018/ April 2020</a:t>
            </a:r>
          </a:p>
          <a:p>
            <a:pPr>
              <a:defRPr/>
            </a:pPr>
            <a:endParaRPr lang="it-IT" sz="1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1" name="Immagin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1" t="11945" r="10312" b="65833"/>
          <a:stretch>
            <a:fillRect/>
          </a:stretch>
        </p:blipFill>
        <p:spPr bwMode="auto">
          <a:xfrm>
            <a:off x="6161584" y="893845"/>
            <a:ext cx="2138363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26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8900220" cy="54991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0" name="CasellaDiTesto 19"/>
          <p:cNvSpPr txBox="1"/>
          <p:nvPr/>
        </p:nvSpPr>
        <p:spPr>
          <a:xfrm>
            <a:off x="599084" y="548680"/>
            <a:ext cx="5334000" cy="17132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 err="1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About</a:t>
            </a:r>
            <a:r>
              <a:rPr lang="it-IT" sz="2400" b="1" dirty="0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 CIRCLE-IN Project</a:t>
            </a:r>
          </a:p>
          <a:p>
            <a:pPr algn="ctr">
              <a:spcBef>
                <a:spcPts val="200"/>
              </a:spcBef>
              <a:defRPr/>
            </a:pPr>
            <a:r>
              <a:rPr lang="en-US" sz="1600" b="1" dirty="0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“Promoting CIRCuLar Economy INvestments and policies in the cross-border area of Greece-Italy” - Project Code 5002953</a:t>
            </a:r>
          </a:p>
          <a:p>
            <a:pPr algn="ctr">
              <a:spcBef>
                <a:spcPts val="200"/>
              </a:spcBef>
              <a:defRPr/>
            </a:pPr>
            <a:r>
              <a:rPr lang="en-US" sz="1600" b="1" dirty="0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   April 2018/ April 2020</a:t>
            </a:r>
          </a:p>
          <a:p>
            <a:pPr>
              <a:defRPr/>
            </a:pPr>
            <a:endParaRPr lang="it-IT" sz="1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1" name="Immagin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1" t="11945" r="10312" b="65833"/>
          <a:stretch>
            <a:fillRect/>
          </a:stretch>
        </p:blipFill>
        <p:spPr bwMode="auto">
          <a:xfrm>
            <a:off x="6161584" y="893845"/>
            <a:ext cx="2138363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709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/>
          <p:cNvSpPr txBox="1"/>
          <p:nvPr/>
        </p:nvSpPr>
        <p:spPr>
          <a:xfrm>
            <a:off x="660277" y="4750162"/>
            <a:ext cx="3308414" cy="33855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PARTNERSHIP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701362" y="1104855"/>
            <a:ext cx="2533442" cy="33855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METHODOLOGIES</a:t>
            </a:r>
          </a:p>
        </p:txBody>
      </p:sp>
      <p:sp>
        <p:nvSpPr>
          <p:cNvPr id="22" name="Rettangolo 8"/>
          <p:cNvSpPr>
            <a:spLocks noChangeArrowheads="1"/>
          </p:cNvSpPr>
          <p:nvPr/>
        </p:nvSpPr>
        <p:spPr bwMode="auto">
          <a:xfrm>
            <a:off x="209550" y="3660775"/>
            <a:ext cx="4575175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8650" indent="-265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just"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 altLang="it-IT" sz="1000">
                <a:solidFill>
                  <a:schemeClr val="bg1"/>
                </a:solidFill>
              </a:rPr>
              <a:t>Increased </a:t>
            </a:r>
            <a:r>
              <a:rPr lang="en-US" altLang="it-IT" sz="1000" b="1">
                <a:solidFill>
                  <a:schemeClr val="bg1"/>
                </a:solidFill>
              </a:rPr>
              <a:t>number of investments </a:t>
            </a:r>
            <a:r>
              <a:rPr lang="en-US" altLang="it-IT" sz="1000">
                <a:solidFill>
                  <a:schemeClr val="bg1"/>
                </a:solidFill>
              </a:rPr>
              <a:t>in Circular Economy;</a:t>
            </a:r>
          </a:p>
          <a:p>
            <a:pPr lvl="1" algn="just"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 altLang="it-IT" sz="1000">
                <a:solidFill>
                  <a:schemeClr val="bg1"/>
                </a:solidFill>
              </a:rPr>
              <a:t>Increased </a:t>
            </a:r>
            <a:r>
              <a:rPr lang="en-US" altLang="it-IT" sz="1000" b="1">
                <a:solidFill>
                  <a:schemeClr val="bg1"/>
                </a:solidFill>
              </a:rPr>
              <a:t>cooperation</a:t>
            </a:r>
            <a:r>
              <a:rPr lang="en-US" altLang="it-IT" sz="1000">
                <a:solidFill>
                  <a:schemeClr val="bg1"/>
                </a:solidFill>
              </a:rPr>
              <a:t> among local/regional/national stakeholders;</a:t>
            </a:r>
          </a:p>
          <a:p>
            <a:pPr lvl="1" algn="just"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 altLang="it-IT" sz="1000" b="1">
                <a:solidFill>
                  <a:schemeClr val="bg1"/>
                </a:solidFill>
              </a:rPr>
              <a:t>Mentoring, training and counseling services;</a:t>
            </a:r>
          </a:p>
          <a:p>
            <a:pPr lvl="1" algn="just"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 altLang="it-IT" sz="1000" b="1">
                <a:solidFill>
                  <a:schemeClr val="bg1"/>
                </a:solidFill>
              </a:rPr>
              <a:t>Innovation Vouchers’ program</a:t>
            </a:r>
            <a:r>
              <a:rPr lang="en-US" altLang="it-IT" sz="10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5700713" y="1684338"/>
            <a:ext cx="3065462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lvl="1" algn="just">
              <a:spcBef>
                <a:spcPts val="100"/>
              </a:spcBef>
              <a:buClr>
                <a:schemeClr val="accent3">
                  <a:lumMod val="75000"/>
                </a:schemeClr>
              </a:buClr>
              <a:defRPr/>
            </a:pPr>
            <a:r>
              <a:rPr lang="en-US" sz="1000" dirty="0">
                <a:solidFill>
                  <a:schemeClr val="bg1"/>
                </a:solidFill>
              </a:rPr>
              <a:t>The project embraces a </a:t>
            </a:r>
            <a:r>
              <a:rPr lang="en-US" sz="1000" b="1" dirty="0">
                <a:solidFill>
                  <a:schemeClr val="bg1"/>
                </a:solidFill>
              </a:rPr>
              <a:t>research in action approach, </a:t>
            </a:r>
            <a:r>
              <a:rPr lang="en-US" sz="1000" dirty="0">
                <a:solidFill>
                  <a:schemeClr val="bg1"/>
                </a:solidFill>
              </a:rPr>
              <a:t>based on :</a:t>
            </a:r>
          </a:p>
          <a:p>
            <a:pPr marL="87313" lvl="1" indent="-174625" algn="just"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en-US" sz="1000" dirty="0">
                <a:solidFill>
                  <a:schemeClr val="bg1"/>
                </a:solidFill>
              </a:rPr>
              <a:t>Desk and on field analysis;</a:t>
            </a:r>
          </a:p>
          <a:p>
            <a:pPr marL="87313" lvl="1" indent="-174625" algn="just"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en-US" sz="1000" dirty="0">
                <a:solidFill>
                  <a:schemeClr val="bg1"/>
                </a:solidFill>
              </a:rPr>
              <a:t>Interview and benchmarking;</a:t>
            </a:r>
          </a:p>
          <a:p>
            <a:pPr marL="87313" lvl="1" indent="-174625" algn="just"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en-US" sz="1000" dirty="0">
                <a:solidFill>
                  <a:schemeClr val="bg1"/>
                </a:solidFill>
              </a:rPr>
              <a:t>Focus Groups, networking and workshops.</a:t>
            </a:r>
          </a:p>
        </p:txBody>
      </p:sp>
      <p:pic>
        <p:nvPicPr>
          <p:cNvPr id="24" name="Immagin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6450" y="5303838"/>
            <a:ext cx="1357313" cy="28892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Risultati immagini per chamber of ioannina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43388" y="5089525"/>
            <a:ext cx="398462" cy="447675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CasellaDiTesto 12"/>
          <p:cNvSpPr txBox="1">
            <a:spLocks noChangeArrowheads="1"/>
          </p:cNvSpPr>
          <p:nvPr/>
        </p:nvSpPr>
        <p:spPr bwMode="auto">
          <a:xfrm>
            <a:off x="598488" y="5240338"/>
            <a:ext cx="33575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265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it-IT" altLang="it-IT" sz="1000" dirty="0" err="1">
                <a:solidFill>
                  <a:schemeClr val="bg1"/>
                </a:solidFill>
              </a:rPr>
              <a:t>Chamber</a:t>
            </a:r>
            <a:r>
              <a:rPr lang="it-IT" altLang="it-IT" sz="1000" dirty="0">
                <a:solidFill>
                  <a:schemeClr val="bg1"/>
                </a:solidFill>
              </a:rPr>
              <a:t> of Commerce of </a:t>
            </a:r>
            <a:r>
              <a:rPr lang="it-IT" altLang="it-IT" sz="1000" dirty="0" err="1">
                <a:solidFill>
                  <a:schemeClr val="bg1"/>
                </a:solidFill>
              </a:rPr>
              <a:t>Ioannina</a:t>
            </a:r>
            <a:r>
              <a:rPr lang="it-IT" altLang="it-IT" sz="1000" dirty="0">
                <a:solidFill>
                  <a:schemeClr val="bg1"/>
                </a:solidFill>
              </a:rPr>
              <a:t> (</a:t>
            </a:r>
            <a:r>
              <a:rPr lang="it-IT" altLang="it-IT" sz="1000" dirty="0" err="1">
                <a:solidFill>
                  <a:schemeClr val="bg1"/>
                </a:solidFill>
              </a:rPr>
              <a:t>lead</a:t>
            </a:r>
            <a:r>
              <a:rPr lang="it-IT" altLang="it-IT" sz="1000" dirty="0">
                <a:solidFill>
                  <a:schemeClr val="bg1"/>
                </a:solidFill>
              </a:rPr>
              <a:t> partner)</a:t>
            </a:r>
          </a:p>
          <a:p>
            <a:pPr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it-IT" altLang="it-IT" sz="1000" dirty="0" err="1">
                <a:solidFill>
                  <a:schemeClr val="bg1"/>
                </a:solidFill>
              </a:rPr>
              <a:t>Chamber</a:t>
            </a:r>
            <a:r>
              <a:rPr lang="it-IT" altLang="it-IT" sz="1000" dirty="0">
                <a:solidFill>
                  <a:schemeClr val="bg1"/>
                </a:solidFill>
              </a:rPr>
              <a:t> of Commerce of </a:t>
            </a:r>
            <a:r>
              <a:rPr lang="it-IT" altLang="it-IT" sz="1000" dirty="0" err="1">
                <a:solidFill>
                  <a:schemeClr val="bg1"/>
                </a:solidFill>
              </a:rPr>
              <a:t>Lefkada</a:t>
            </a:r>
            <a:endParaRPr lang="it-IT" altLang="it-IT" sz="1000" dirty="0">
              <a:solidFill>
                <a:schemeClr val="bg1"/>
              </a:solidFill>
            </a:endParaRPr>
          </a:p>
          <a:p>
            <a:pPr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it-IT" altLang="it-IT" sz="1000" dirty="0" err="1">
                <a:solidFill>
                  <a:schemeClr val="bg1"/>
                </a:solidFill>
              </a:rPr>
              <a:t>Chamber</a:t>
            </a:r>
            <a:r>
              <a:rPr lang="it-IT" altLang="it-IT" sz="1000" dirty="0">
                <a:solidFill>
                  <a:schemeClr val="bg1"/>
                </a:solidFill>
              </a:rPr>
              <a:t> of Commerce of Foggia</a:t>
            </a:r>
          </a:p>
          <a:p>
            <a:pPr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it-IT" altLang="it-IT" sz="1000" dirty="0">
                <a:solidFill>
                  <a:schemeClr val="bg1"/>
                </a:solidFill>
              </a:rPr>
              <a:t>University of Salento, </a:t>
            </a:r>
            <a:r>
              <a:rPr lang="it-IT" altLang="it-IT" sz="1000" dirty="0" err="1">
                <a:solidFill>
                  <a:schemeClr val="bg1"/>
                </a:solidFill>
              </a:rPr>
              <a:t>Laboratory</a:t>
            </a:r>
            <a:r>
              <a:rPr lang="it-IT" altLang="it-IT" sz="1000" dirty="0">
                <a:solidFill>
                  <a:schemeClr val="bg1"/>
                </a:solidFill>
              </a:rPr>
              <a:t> of Management </a:t>
            </a:r>
          </a:p>
          <a:p>
            <a:pPr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it-IT" altLang="it-IT" sz="1000" dirty="0">
              <a:solidFill>
                <a:schemeClr val="bg1"/>
              </a:solidFill>
            </a:endParaRPr>
          </a:p>
          <a:p>
            <a:pPr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</a:pPr>
            <a:endParaRPr lang="it-IT" altLang="it-IT" sz="1000" dirty="0">
              <a:solidFill>
                <a:schemeClr val="bg1"/>
              </a:solidFill>
            </a:endParaRPr>
          </a:p>
        </p:txBody>
      </p:sp>
      <p:pic>
        <p:nvPicPr>
          <p:cNvPr id="27" name="Picture 4" descr="Risultati immagini per chamber of lefkada logo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43450" y="5303838"/>
            <a:ext cx="455613" cy="47625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6" descr="Risultati immagini per camera commercio foggia logo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22888" y="5089525"/>
            <a:ext cx="420687" cy="44291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CasellaDiTesto 28"/>
          <p:cNvSpPr txBox="1"/>
          <p:nvPr/>
        </p:nvSpPr>
        <p:spPr>
          <a:xfrm>
            <a:off x="577850" y="1563688"/>
            <a:ext cx="4425950" cy="1541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57850" indent="-266400"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en-US" sz="1000" b="1" dirty="0">
                <a:solidFill>
                  <a:schemeClr val="bg1"/>
                </a:solidFill>
              </a:rPr>
              <a:t>Needs’ assessment </a:t>
            </a:r>
            <a:r>
              <a:rPr lang="en-US" sz="1000" dirty="0">
                <a:solidFill>
                  <a:schemeClr val="bg1"/>
                </a:solidFill>
              </a:rPr>
              <a:t>and </a:t>
            </a:r>
            <a:r>
              <a:rPr lang="en-US" sz="1000" b="1" dirty="0">
                <a:solidFill>
                  <a:schemeClr val="bg1"/>
                </a:solidFill>
              </a:rPr>
              <a:t>readiness</a:t>
            </a:r>
            <a:r>
              <a:rPr lang="en-US" sz="1000" dirty="0">
                <a:solidFill>
                  <a:schemeClr val="bg1"/>
                </a:solidFill>
              </a:rPr>
              <a:t> in the </a:t>
            </a:r>
            <a:r>
              <a:rPr lang="en-US" sz="1000" b="1" dirty="0">
                <a:solidFill>
                  <a:schemeClr val="bg1"/>
                </a:solidFill>
              </a:rPr>
              <a:t>Adriatic-Ionian Area</a:t>
            </a:r>
            <a:r>
              <a:rPr lang="en-US" sz="1000" dirty="0">
                <a:solidFill>
                  <a:schemeClr val="bg1"/>
                </a:solidFill>
              </a:rPr>
              <a:t>;</a:t>
            </a:r>
          </a:p>
          <a:p>
            <a:pPr marL="257850" indent="-266400"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en-US" sz="1000" dirty="0">
                <a:solidFill>
                  <a:schemeClr val="bg1"/>
                </a:solidFill>
              </a:rPr>
              <a:t>Focus on the </a:t>
            </a:r>
            <a:r>
              <a:rPr lang="en-US" sz="1000" b="1" dirty="0">
                <a:solidFill>
                  <a:schemeClr val="bg1"/>
                </a:solidFill>
              </a:rPr>
              <a:t>state of the art </a:t>
            </a:r>
            <a:r>
              <a:rPr lang="en-US" sz="1000" dirty="0">
                <a:solidFill>
                  <a:schemeClr val="bg1"/>
                </a:solidFill>
              </a:rPr>
              <a:t>in theory and practice;</a:t>
            </a:r>
          </a:p>
          <a:p>
            <a:pPr marL="257850" indent="-266400"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en-US" sz="1000" dirty="0">
                <a:solidFill>
                  <a:schemeClr val="bg1"/>
                </a:solidFill>
              </a:rPr>
              <a:t>Collection of </a:t>
            </a:r>
            <a:r>
              <a:rPr lang="en-US" sz="1000" b="1" dirty="0">
                <a:solidFill>
                  <a:schemeClr val="bg1"/>
                </a:solidFill>
              </a:rPr>
              <a:t>best practices </a:t>
            </a:r>
            <a:r>
              <a:rPr lang="en-US" sz="1000" dirty="0">
                <a:solidFill>
                  <a:schemeClr val="bg1"/>
                </a:solidFill>
              </a:rPr>
              <a:t>about </a:t>
            </a:r>
            <a:r>
              <a:rPr lang="en-US" sz="1000" b="1" dirty="0">
                <a:solidFill>
                  <a:schemeClr val="bg1"/>
                </a:solidFill>
              </a:rPr>
              <a:t>Circular Economy</a:t>
            </a:r>
            <a:r>
              <a:rPr lang="en-US" sz="1000" dirty="0">
                <a:solidFill>
                  <a:schemeClr val="bg1"/>
                </a:solidFill>
              </a:rPr>
              <a:t>;</a:t>
            </a:r>
          </a:p>
          <a:p>
            <a:pPr marL="257850" indent="-266400"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en-US" sz="1000" dirty="0">
                <a:solidFill>
                  <a:schemeClr val="bg1"/>
                </a:solidFill>
              </a:rPr>
              <a:t>Design and development of a </a:t>
            </a:r>
            <a:r>
              <a:rPr lang="en-US" sz="1000" b="1" dirty="0">
                <a:solidFill>
                  <a:schemeClr val="bg1"/>
                </a:solidFill>
              </a:rPr>
              <a:t>project platform </a:t>
            </a:r>
            <a:r>
              <a:rPr lang="en-US" sz="1000" dirty="0">
                <a:solidFill>
                  <a:schemeClr val="bg1"/>
                </a:solidFill>
              </a:rPr>
              <a:t>as </a:t>
            </a:r>
            <a:r>
              <a:rPr lang="en-US" sz="1000" b="1" dirty="0">
                <a:solidFill>
                  <a:schemeClr val="bg1"/>
                </a:solidFill>
              </a:rPr>
              <a:t>virtual environment</a:t>
            </a:r>
            <a:r>
              <a:rPr lang="en-US" sz="1000" dirty="0">
                <a:solidFill>
                  <a:schemeClr val="bg1"/>
                </a:solidFill>
              </a:rPr>
              <a:t> for sharing knowledge and practices;</a:t>
            </a:r>
          </a:p>
          <a:p>
            <a:pPr marL="257850" indent="-266400"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en-US" sz="1000" dirty="0">
                <a:solidFill>
                  <a:schemeClr val="bg1"/>
                </a:solidFill>
              </a:rPr>
              <a:t>Design of </a:t>
            </a:r>
            <a:r>
              <a:rPr lang="en-US" sz="1000" b="1" dirty="0">
                <a:solidFill>
                  <a:schemeClr val="bg1"/>
                </a:solidFill>
              </a:rPr>
              <a:t>executive programs </a:t>
            </a:r>
            <a:r>
              <a:rPr lang="en-US" sz="1000" dirty="0">
                <a:solidFill>
                  <a:schemeClr val="bg1"/>
                </a:solidFill>
              </a:rPr>
              <a:t>for developing competencies in the field of circular economy;</a:t>
            </a:r>
          </a:p>
          <a:p>
            <a:pPr marL="257850" indent="-266400">
              <a:spcBef>
                <a:spcPts val="100"/>
              </a:spcBef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en-US" sz="1000" dirty="0">
                <a:solidFill>
                  <a:schemeClr val="bg1"/>
                </a:solidFill>
              </a:rPr>
              <a:t>Launching of an open call for </a:t>
            </a:r>
            <a:r>
              <a:rPr lang="en-US" sz="1000" b="1" dirty="0">
                <a:solidFill>
                  <a:schemeClr val="bg1"/>
                </a:solidFill>
              </a:rPr>
              <a:t>ideas’ competitions and awards </a:t>
            </a:r>
            <a:r>
              <a:rPr lang="en-US" sz="1000" dirty="0">
                <a:solidFill>
                  <a:schemeClr val="bg1"/>
                </a:solidFill>
              </a:rPr>
              <a:t>for innovative entrepreneurial initiatives.</a:t>
            </a:r>
            <a:endParaRPr lang="it-IT" sz="1000" dirty="0">
              <a:solidFill>
                <a:schemeClr val="bg1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598932" y="1090086"/>
            <a:ext cx="2460933" cy="33855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ACTIVITIES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668178" y="3185156"/>
            <a:ext cx="2428892" cy="338554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</a:p>
        </p:txBody>
      </p:sp>
      <p:pic>
        <p:nvPicPr>
          <p:cNvPr id="32" name="Picture 6" descr="Immagine correlata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" t="4065" r="3008" b="6503"/>
          <a:stretch>
            <a:fillRect/>
          </a:stretch>
        </p:blipFill>
        <p:spPr bwMode="auto">
          <a:xfrm>
            <a:off x="5607050" y="2943225"/>
            <a:ext cx="28479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rrotonda angolo diagonale rettangolo 47"/>
          <p:cNvSpPr/>
          <p:nvPr/>
        </p:nvSpPr>
        <p:spPr>
          <a:xfrm>
            <a:off x="6672263" y="3808413"/>
            <a:ext cx="846137" cy="260350"/>
          </a:xfrm>
          <a:prstGeom prst="round2DiagRect">
            <a:avLst>
              <a:gd name="adj1" fmla="val 50000"/>
              <a:gd name="adj2" fmla="val 0"/>
            </a:avLst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CIRCLE-IN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193684" y="326196"/>
            <a:ext cx="533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 err="1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About</a:t>
            </a:r>
            <a:r>
              <a:rPr lang="it-IT" sz="2400" b="1" dirty="0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 CIRCLE-IN Project</a:t>
            </a:r>
          </a:p>
        </p:txBody>
      </p:sp>
    </p:spTree>
    <p:extLst>
      <p:ext uri="{BB962C8B-B14F-4D97-AF65-F5344CB8AC3E}">
        <p14:creationId xmlns:p14="http://schemas.microsoft.com/office/powerpoint/2010/main" val="1198995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asellaDiTesto 48"/>
          <p:cNvSpPr txBox="1"/>
          <p:nvPr/>
        </p:nvSpPr>
        <p:spPr>
          <a:xfrm>
            <a:off x="193684" y="326196"/>
            <a:ext cx="533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CIRCLE-IN Project: first </a:t>
            </a:r>
            <a:r>
              <a:rPr lang="it-IT" sz="2400" b="1" dirty="0" err="1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results</a:t>
            </a:r>
            <a:endParaRPr lang="it-IT" sz="2400" b="1" dirty="0">
              <a:solidFill>
                <a:srgbClr val="99CC00"/>
              </a:solidFill>
              <a:latin typeface="Gill Sans Light"/>
              <a:ea typeface="+mj-ea"/>
              <a:cs typeface="Gill Sans Light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23528" y="1072296"/>
            <a:ext cx="8867720" cy="2372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7200" indent="-285750">
              <a:spcBef>
                <a:spcPts val="100"/>
              </a:spcBef>
              <a:buClr>
                <a:srgbClr val="99CC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Needs assessment, readiness  and state of the art about Circular Economy in the Ionian –Adriatic Area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100"/>
              </a:spcBef>
              <a:buClr>
                <a:srgbClr val="99CC00"/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100"/>
              </a:spcBef>
              <a:buClr>
                <a:srgbClr val="99CC00"/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100"/>
              </a:spcBef>
              <a:buClr>
                <a:srgbClr val="99CC00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277200" indent="-285750">
              <a:spcBef>
                <a:spcPts val="100"/>
              </a:spcBef>
              <a:buClr>
                <a:srgbClr val="99CC00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Identification of </a:t>
            </a:r>
            <a:r>
              <a:rPr lang="en-US" b="1" dirty="0">
                <a:solidFill>
                  <a:schemeClr val="bg1"/>
                </a:solidFill>
              </a:rPr>
              <a:t>best practices in terms of Circular Economy Innovative Entrepreneurship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100"/>
              </a:spcBef>
              <a:buClr>
                <a:srgbClr val="99CC00"/>
              </a:buClr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4"/>
          <a:srcRect l="30313" t="38800" r="51181" b="35300"/>
          <a:stretch/>
        </p:blipFill>
        <p:spPr>
          <a:xfrm>
            <a:off x="4576960" y="3595930"/>
            <a:ext cx="1847766" cy="1454624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 rotWithShape="1">
          <a:blip r:embed="rId5"/>
          <a:srcRect l="7869" t="24801" r="75987" b="41600"/>
          <a:stretch/>
        </p:blipFill>
        <p:spPr>
          <a:xfrm>
            <a:off x="3087585" y="3483097"/>
            <a:ext cx="1168630" cy="1368152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6"/>
          <a:srcRect l="1181" t="11200" r="87400" b="68801"/>
          <a:stretch/>
        </p:blipFill>
        <p:spPr>
          <a:xfrm>
            <a:off x="7020272" y="3433410"/>
            <a:ext cx="1548398" cy="1525516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7"/>
          <a:srcRect l="3030" t="36400" r="29246" b="32801"/>
          <a:stretch/>
        </p:blipFill>
        <p:spPr>
          <a:xfrm>
            <a:off x="6668529" y="5445224"/>
            <a:ext cx="2251883" cy="576063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8"/>
          <a:srcRect l="2357" t="12901" r="72443" b="70299"/>
          <a:stretch/>
        </p:blipFill>
        <p:spPr>
          <a:xfrm>
            <a:off x="4001349" y="5327847"/>
            <a:ext cx="2029244" cy="760967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9"/>
          <a:srcRect l="61817" t="18200" r="4714" b="61500"/>
          <a:stretch/>
        </p:blipFill>
        <p:spPr>
          <a:xfrm>
            <a:off x="4757388" y="1428293"/>
            <a:ext cx="3117341" cy="1063563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 rotWithShape="1">
          <a:blip r:embed="rId10"/>
          <a:srcRect l="66931" t="19201" r="9838" b="27600"/>
          <a:stretch/>
        </p:blipFill>
        <p:spPr>
          <a:xfrm>
            <a:off x="1531993" y="3999106"/>
            <a:ext cx="1426605" cy="183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12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asellaDiTesto 48"/>
          <p:cNvSpPr txBox="1"/>
          <p:nvPr/>
        </p:nvSpPr>
        <p:spPr>
          <a:xfrm>
            <a:off x="193684" y="326196"/>
            <a:ext cx="533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CIRCLE-IN Project: some </a:t>
            </a:r>
            <a:r>
              <a:rPr lang="it-IT" sz="2400" b="1" dirty="0" err="1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results</a:t>
            </a:r>
            <a:endParaRPr lang="it-IT" sz="2400" b="1" dirty="0">
              <a:solidFill>
                <a:srgbClr val="99CC00"/>
              </a:solidFill>
              <a:latin typeface="Gill Sans Light"/>
              <a:ea typeface="+mj-ea"/>
              <a:cs typeface="Gill Sans Light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69083" y="1268760"/>
            <a:ext cx="8867720" cy="151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7200" indent="-285750">
              <a:spcBef>
                <a:spcPts val="100"/>
              </a:spcBef>
              <a:buClr>
                <a:srgbClr val="99CC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Analysis of scenarios of development for the Circular Economy in the field of Agro-food and Tourism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100"/>
              </a:spcBef>
              <a:buClr>
                <a:srgbClr val="99CC00"/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100"/>
              </a:spcBef>
              <a:buClr>
                <a:srgbClr val="99CC00"/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100"/>
              </a:spcBef>
              <a:buClr>
                <a:srgbClr val="99CC00"/>
              </a:buClr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34256" t="12600" r="34639" b="11101"/>
          <a:stretch/>
        </p:blipFill>
        <p:spPr>
          <a:xfrm>
            <a:off x="210413" y="2492896"/>
            <a:ext cx="2844484" cy="3924668"/>
          </a:xfrm>
          <a:prstGeom prst="rect">
            <a:avLst/>
          </a:prstGeom>
        </p:spPr>
      </p:pic>
      <p:pic>
        <p:nvPicPr>
          <p:cNvPr id="1029" name="Immagin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233" y="2131567"/>
            <a:ext cx="2664296" cy="143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 flipH="1">
            <a:off x="3781134" y="1732681"/>
            <a:ext cx="5057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Green Hotels and </a:t>
            </a:r>
            <a:r>
              <a:rPr lang="it-IT" sz="1400" dirty="0" err="1">
                <a:solidFill>
                  <a:schemeClr val="bg1"/>
                </a:solidFill>
              </a:rPr>
              <a:t>Facilities</a:t>
            </a:r>
            <a:r>
              <a:rPr lang="it-IT" sz="1400" dirty="0">
                <a:solidFill>
                  <a:schemeClr val="bg1"/>
                </a:solidFill>
              </a:rPr>
              <a:t> in the </a:t>
            </a:r>
            <a:r>
              <a:rPr lang="it-IT" sz="1400" dirty="0" err="1">
                <a:solidFill>
                  <a:schemeClr val="bg1"/>
                </a:solidFill>
              </a:rPr>
              <a:t>Ionian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Adriatic</a:t>
            </a:r>
            <a:r>
              <a:rPr lang="it-IT" sz="1400" dirty="0">
                <a:solidFill>
                  <a:schemeClr val="bg1"/>
                </a:solidFill>
              </a:rPr>
              <a:t> Area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/>
          <a:srcRect l="14175" t="35000" r="33064" b="13901"/>
          <a:stretch/>
        </p:blipFill>
        <p:spPr>
          <a:xfrm>
            <a:off x="6409047" y="2135403"/>
            <a:ext cx="2555441" cy="139214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/>
          <a:srcRect l="20863" t="28999" r="39369" b="10801"/>
          <a:stretch/>
        </p:blipFill>
        <p:spPr>
          <a:xfrm>
            <a:off x="4932040" y="3789040"/>
            <a:ext cx="3239014" cy="275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8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asellaDiTesto 48"/>
          <p:cNvSpPr txBox="1"/>
          <p:nvPr/>
        </p:nvSpPr>
        <p:spPr>
          <a:xfrm>
            <a:off x="193684" y="326196"/>
            <a:ext cx="533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CIRCLE-IN Project: first </a:t>
            </a:r>
            <a:r>
              <a:rPr lang="it-IT" sz="2400" b="1" dirty="0" err="1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results</a:t>
            </a:r>
            <a:endParaRPr lang="it-IT" sz="2400" b="1" dirty="0">
              <a:solidFill>
                <a:srgbClr val="99CC00"/>
              </a:solidFill>
              <a:latin typeface="Gill Sans Light"/>
              <a:ea typeface="+mj-ea"/>
              <a:cs typeface="Gill Sans Light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69083" y="1268760"/>
            <a:ext cx="8867720" cy="151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7200" indent="-285750">
              <a:spcBef>
                <a:spcPts val="100"/>
              </a:spcBef>
              <a:buClr>
                <a:srgbClr val="99CC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Designing of an Advanced Training Session on Circular Economy Innovative Entrepreneurship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100"/>
              </a:spcBef>
              <a:buClr>
                <a:srgbClr val="99CC00"/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100"/>
              </a:spcBef>
              <a:buClr>
                <a:srgbClr val="99CC00"/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100"/>
              </a:spcBef>
              <a:buClr>
                <a:srgbClr val="99CC00"/>
              </a:buClr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87990"/>
            <a:ext cx="2764287" cy="235493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Immagin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44824"/>
            <a:ext cx="5014234" cy="418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2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asellaDiTesto 48"/>
          <p:cNvSpPr txBox="1"/>
          <p:nvPr/>
        </p:nvSpPr>
        <p:spPr>
          <a:xfrm>
            <a:off x="193684" y="326196"/>
            <a:ext cx="533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CIRCLE-IN Project: some </a:t>
            </a:r>
            <a:r>
              <a:rPr lang="it-IT" sz="2400" b="1" dirty="0" err="1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results</a:t>
            </a:r>
            <a:endParaRPr lang="it-IT" sz="2400" b="1" dirty="0">
              <a:solidFill>
                <a:srgbClr val="99CC00"/>
              </a:solidFill>
              <a:latin typeface="Gill Sans Light"/>
              <a:ea typeface="+mj-ea"/>
              <a:cs typeface="Gill Sans Light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69083" y="1268760"/>
            <a:ext cx="8867720" cy="1238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7200" indent="-285750">
              <a:spcBef>
                <a:spcPts val="100"/>
              </a:spcBef>
              <a:buClr>
                <a:srgbClr val="99CC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Designing and Development of the project web platform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100"/>
              </a:spcBef>
              <a:buClr>
                <a:srgbClr val="99CC00"/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100"/>
              </a:spcBef>
              <a:buClr>
                <a:srgbClr val="99CC00"/>
              </a:buClr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100"/>
              </a:spcBef>
              <a:buClr>
                <a:srgbClr val="99CC00"/>
              </a:buClr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23226" t="10101" r="24800" b="6601"/>
          <a:stretch/>
        </p:blipFill>
        <p:spPr>
          <a:xfrm>
            <a:off x="1907704" y="1772816"/>
            <a:ext cx="5138376" cy="463232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6145768" y="4653136"/>
            <a:ext cx="2869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5"/>
              </a:rPr>
              <a:t>http://platform.circle-in.eu/it/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9345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83568" y="2996952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en-US" b="1" dirty="0">
              <a:solidFill>
                <a:srgbClr val="99CC00"/>
              </a:solidFill>
              <a:latin typeface="Gill Sans Light"/>
              <a:cs typeface="Gill Sans Light"/>
            </a:endParaRPr>
          </a:p>
          <a:p>
            <a:pPr algn="ctr">
              <a:spcBef>
                <a:spcPct val="0"/>
              </a:spcBef>
            </a:pPr>
            <a:r>
              <a:rPr lang="en-US" b="1" dirty="0">
                <a:solidFill>
                  <a:srgbClr val="99CC00"/>
                </a:solidFill>
                <a:latin typeface="Gill Sans Light"/>
                <a:cs typeface="Gill Sans Light"/>
                <a:hlinkClick r:id="rId3"/>
              </a:rPr>
              <a:t>https://www.facebook.com/InterregCIRCLE.IN/</a:t>
            </a:r>
            <a:r>
              <a:rPr lang="en-US" b="1" dirty="0">
                <a:solidFill>
                  <a:srgbClr val="99CC00"/>
                </a:solidFill>
                <a:latin typeface="Gill Sans Light"/>
                <a:cs typeface="Gill Sans Light"/>
              </a:rPr>
              <a:t> </a:t>
            </a:r>
          </a:p>
          <a:p>
            <a:pPr algn="ctr">
              <a:spcBef>
                <a:spcPct val="0"/>
              </a:spcBef>
            </a:pPr>
            <a:endParaRPr lang="en-US" b="1" dirty="0">
              <a:solidFill>
                <a:srgbClr val="99CC00"/>
              </a:solidFill>
              <a:latin typeface="Gill Sans Light"/>
              <a:cs typeface="Gill Sans Light"/>
            </a:endParaRPr>
          </a:p>
          <a:p>
            <a:pPr algn="ctr">
              <a:spcBef>
                <a:spcPct val="0"/>
              </a:spcBef>
            </a:pPr>
            <a:r>
              <a:rPr lang="en-US" b="1" dirty="0">
                <a:solidFill>
                  <a:srgbClr val="99CC00"/>
                </a:solidFill>
                <a:latin typeface="Gill Sans Light"/>
                <a:cs typeface="Gill Sans Light"/>
                <a:hlinkClick r:id="rId4"/>
              </a:rPr>
              <a:t>https://www.facebook.com/laboratorioingegneriaconomicogestionale/</a:t>
            </a:r>
            <a:endParaRPr lang="en-US" b="1" dirty="0">
              <a:solidFill>
                <a:srgbClr val="99CC00"/>
              </a:solidFill>
              <a:latin typeface="Gill Sans Light"/>
              <a:cs typeface="Gill Sans Light"/>
            </a:endParaRPr>
          </a:p>
          <a:p>
            <a:pPr algn="ctr">
              <a:spcBef>
                <a:spcPct val="0"/>
              </a:spcBef>
            </a:pPr>
            <a:r>
              <a:rPr lang="en-US" b="1" dirty="0">
                <a:solidFill>
                  <a:srgbClr val="99CC00"/>
                </a:solidFill>
                <a:latin typeface="Gill Sans Light"/>
                <a:cs typeface="Gill Sans Light"/>
              </a:rPr>
              <a:t> </a:t>
            </a:r>
            <a:br>
              <a:rPr lang="en-US" b="1" dirty="0">
                <a:solidFill>
                  <a:srgbClr val="99CC00"/>
                </a:solidFill>
                <a:latin typeface="Gill Sans Light"/>
                <a:cs typeface="Gill Sans Light"/>
              </a:rPr>
            </a:br>
            <a:r>
              <a:rPr lang="en-US" b="1" dirty="0">
                <a:solidFill>
                  <a:srgbClr val="99CC00"/>
                </a:solidFill>
                <a:latin typeface="Gill Sans Light"/>
                <a:cs typeface="Gill Sans Light"/>
                <a:hlinkClick r:id="rId5"/>
              </a:rPr>
              <a:t>https://www.facebook.com/interregreeceitaly</a:t>
            </a:r>
            <a:endParaRPr lang="en-US" b="1" dirty="0">
              <a:solidFill>
                <a:srgbClr val="99CC00"/>
              </a:solidFill>
              <a:latin typeface="Gill Sans Light"/>
              <a:cs typeface="Gill Sans Light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547664" y="2204864"/>
            <a:ext cx="6120680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pPr algn="ctr">
              <a:spcBef>
                <a:spcPct val="0"/>
              </a:spcBef>
            </a:pPr>
            <a:r>
              <a:rPr lang="en-US" sz="11200" b="1" dirty="0">
                <a:solidFill>
                  <a:srgbClr val="99CC00"/>
                </a:solidFill>
                <a:latin typeface="Gill Sans Light"/>
                <a:ea typeface="+mj-ea"/>
                <a:cs typeface="Gill Sans Light"/>
              </a:rPr>
              <a:t>Thanks for the Attention!!</a:t>
            </a:r>
          </a:p>
          <a:p>
            <a:pPr algn="ctr">
              <a:spcBef>
                <a:spcPct val="0"/>
              </a:spcBef>
            </a:pPr>
            <a:endParaRPr lang="en-US" sz="11200" b="1" dirty="0">
              <a:solidFill>
                <a:srgbClr val="99CC00"/>
              </a:solidFill>
              <a:latin typeface="Gill Sans Light"/>
              <a:ea typeface="+mj-ea"/>
              <a:cs typeface="Gill Sans Light"/>
            </a:endParaRPr>
          </a:p>
          <a:p>
            <a:pPr algn="ctr">
              <a:spcBef>
                <a:spcPct val="0"/>
              </a:spcBef>
            </a:pPr>
            <a:endParaRPr lang="en-US" sz="3400" b="1" dirty="0">
              <a:solidFill>
                <a:srgbClr val="99CC00"/>
              </a:solidFill>
              <a:latin typeface="Gill Sans Light"/>
              <a:ea typeface="+mj-ea"/>
              <a:cs typeface="Gill Sans Light"/>
            </a:endParaRPr>
          </a:p>
          <a:p>
            <a:pPr algn="ctr">
              <a:spcBef>
                <a:spcPct val="0"/>
              </a:spcBef>
            </a:pPr>
            <a:endParaRPr lang="en-US" sz="3400" b="1" dirty="0">
              <a:solidFill>
                <a:srgbClr val="99CC00"/>
              </a:solidFill>
              <a:latin typeface="Gill Sans Light"/>
              <a:ea typeface="+mj-ea"/>
              <a:cs typeface="Gill Sans Light"/>
            </a:endParaRPr>
          </a:p>
          <a:p>
            <a:pPr algn="ctr">
              <a:spcBef>
                <a:spcPct val="0"/>
              </a:spcBef>
            </a:pPr>
            <a:endParaRPr lang="en-US" sz="3400" b="1" dirty="0">
              <a:solidFill>
                <a:srgbClr val="99CC00"/>
              </a:solidFill>
              <a:latin typeface="Gill Sans Light"/>
              <a:ea typeface="+mj-ea"/>
              <a:cs typeface="Gill Sans Light"/>
            </a:endParaRPr>
          </a:p>
          <a:p>
            <a:pPr algn="ctr">
              <a:spcBef>
                <a:spcPct val="0"/>
              </a:spcBef>
            </a:pPr>
            <a:endParaRPr lang="en-US" sz="3400" b="1" dirty="0">
              <a:solidFill>
                <a:srgbClr val="99CC00"/>
              </a:solidFill>
              <a:latin typeface="Gill Sans Light"/>
              <a:ea typeface="+mj-ea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115963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388</Words>
  <Application>Microsoft Office PowerPoint</Application>
  <PresentationFormat>On-screen Show (4:3)</PresentationFormat>
  <Paragraphs>68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Corbel</vt:lpstr>
      <vt:lpstr>Gill Sans Light</vt:lpstr>
      <vt:lpstr>Gill Sans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Mirtouli</dc:creator>
  <cp:lastModifiedBy>Maria Mikroni</cp:lastModifiedBy>
  <cp:revision>50</cp:revision>
  <dcterms:created xsi:type="dcterms:W3CDTF">2012-11-25T19:41:11Z</dcterms:created>
  <dcterms:modified xsi:type="dcterms:W3CDTF">2020-10-21T06:38:01Z</dcterms:modified>
</cp:coreProperties>
</file>